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ubik Medium"/>
      <p:regular r:id="rId11"/>
      <p:bold r:id="rId12"/>
      <p:italic r:id="rId13"/>
      <p:boldItalic r:id="rId14"/>
    </p:embeddedFont>
    <p:embeddedFont>
      <p:font typeface="Rubik ExtraBold"/>
      <p:bold r:id="rId15"/>
      <p:boldItalic r:id="rId16"/>
    </p:embeddedFont>
    <p:embeddedFont>
      <p:font typeface="Rubik Black"/>
      <p:bold r:id="rId17"/>
      <p:boldItalic r:id="rId18"/>
    </p:embeddedFont>
    <p:embeddedFont>
      <p:font typeface="Rubik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16721C-4579-4D3B-8CEE-E0DA3B83D32F}">
  <a:tblStyle styleId="{CC16721C-4579-4D3B-8CEE-E0DA3B83D32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B7D2BD3-1E5D-45CD-8C4D-B7D0BBFA8A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-bold.fntdata"/><Relationship Id="rId11" Type="http://schemas.openxmlformats.org/officeDocument/2006/relationships/font" Target="fonts/RubikMedium-regular.fntdata"/><Relationship Id="rId22" Type="http://schemas.openxmlformats.org/officeDocument/2006/relationships/font" Target="fonts/Rubik-boldItalic.fntdata"/><Relationship Id="rId10" Type="http://schemas.openxmlformats.org/officeDocument/2006/relationships/slide" Target="slides/slide4.xml"/><Relationship Id="rId21" Type="http://schemas.openxmlformats.org/officeDocument/2006/relationships/font" Target="fonts/Rubik-italic.fntdata"/><Relationship Id="rId13" Type="http://schemas.openxmlformats.org/officeDocument/2006/relationships/font" Target="fonts/RubikMedium-italic.fntdata"/><Relationship Id="rId12" Type="http://schemas.openxmlformats.org/officeDocument/2006/relationships/font" Target="fonts/Rubik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ubikExtraBold-bold.fntdata"/><Relationship Id="rId14" Type="http://schemas.openxmlformats.org/officeDocument/2006/relationships/font" Target="fonts/RubikMedium-boldItalic.fntdata"/><Relationship Id="rId17" Type="http://schemas.openxmlformats.org/officeDocument/2006/relationships/font" Target="fonts/RubikBlack-bold.fntdata"/><Relationship Id="rId16" Type="http://schemas.openxmlformats.org/officeDocument/2006/relationships/font" Target="fonts/RubikExtraBold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ubik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ubikBlac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cb74e47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cb74e47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fcb74e47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fcb74e47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fcb74e47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fcb74e47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" TargetMode="External"/><Relationship Id="rId10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hyperlink" Target="https://oec.world/en" TargetMode="External"/><Relationship Id="rId6" Type="http://schemas.openxmlformats.org/officeDocument/2006/relationships/hyperlink" Target="https://www.worldometers.info/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1" Type="http://schemas.openxmlformats.org/officeDocument/2006/relationships/image" Target="../media/image12.png"/><Relationship Id="rId10" Type="http://schemas.openxmlformats.org/officeDocument/2006/relationships/image" Target="../media/image2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8521" r="11535" t="0"/>
          <a:stretch/>
        </p:blipFill>
        <p:spPr>
          <a:xfrm>
            <a:off x="2976250" y="88"/>
            <a:ext cx="6167750" cy="51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10800000">
            <a:off x="2940050" y="175"/>
            <a:ext cx="4580700" cy="5143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93225" y="852100"/>
            <a:ext cx="5291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International Trade</a:t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Exploration &amp; Prediction</a:t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/>
                <a:ea typeface="Rubik Black"/>
                <a:cs typeface="Rubik Black"/>
                <a:sym typeface="Rubik Black"/>
              </a:rPr>
              <a:t>Using Knowledge Graph</a:t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20925" y="3282850"/>
            <a:ext cx="636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ubik"/>
                <a:ea typeface="Rubik"/>
                <a:cs typeface="Rubik"/>
                <a:sym typeface="Rubik"/>
              </a:rPr>
              <a:t>Tejas Bharambe</a:t>
            </a:r>
            <a:endParaRPr b="1" sz="23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ubik"/>
                <a:ea typeface="Rubik"/>
                <a:cs typeface="Rubik"/>
                <a:sym typeface="Rubik"/>
              </a:rPr>
              <a:t>Soojung Choi</a:t>
            </a:r>
            <a:endParaRPr b="1" sz="23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743800" y="4312174"/>
            <a:ext cx="636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9DAF8"/>
                </a:solidFill>
                <a:latin typeface="Rubik"/>
                <a:ea typeface="Rubik"/>
                <a:cs typeface="Rubik"/>
                <a:sym typeface="Rubik"/>
              </a:rPr>
              <a:t>University of Southern California</a:t>
            </a:r>
            <a:endParaRPr b="1" sz="1900">
              <a:solidFill>
                <a:srgbClr val="C9DAF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9DAF8"/>
                </a:solidFill>
                <a:latin typeface="Rubik"/>
                <a:ea typeface="Rubik"/>
                <a:cs typeface="Rubik"/>
                <a:sym typeface="Rubik"/>
              </a:rPr>
              <a:t>DSCI558</a:t>
            </a:r>
            <a:endParaRPr b="1" sz="1900">
              <a:solidFill>
                <a:srgbClr val="C9DAF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93225" y="156500"/>
            <a:ext cx="298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ubik"/>
                <a:ea typeface="Rubik"/>
                <a:cs typeface="Rubik"/>
                <a:sym typeface="Rubik"/>
              </a:rPr>
              <a:t>Project</a:t>
            </a:r>
            <a:r>
              <a:rPr b="1" lang="en" sz="1300">
                <a:latin typeface="Rubik"/>
                <a:ea typeface="Rubik"/>
                <a:cs typeface="Rubik"/>
                <a:sym typeface="Rubik"/>
              </a:rPr>
              <a:t> Proposal</a:t>
            </a:r>
            <a:endParaRPr b="1" sz="13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9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ExtraBold"/>
                <a:ea typeface="Rubik ExtraBold"/>
                <a:cs typeface="Rubik ExtraBold"/>
                <a:sym typeface="Rubik ExtraBold"/>
              </a:rPr>
              <a:t>Objective</a:t>
            </a:r>
            <a:endParaRPr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48018" l="0" r="0" t="43458"/>
          <a:stretch/>
        </p:blipFill>
        <p:spPr>
          <a:xfrm>
            <a:off x="0" y="4623924"/>
            <a:ext cx="9144001" cy="5195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-5400000">
            <a:off x="4258825" y="331850"/>
            <a:ext cx="626700" cy="914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44375" y="807600"/>
            <a:ext cx="86556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ubik Medium"/>
              <a:buChar char="★"/>
            </a:pPr>
            <a:r>
              <a:rPr lang="en" sz="1700">
                <a:latin typeface="Rubik Medium"/>
                <a:ea typeface="Rubik Medium"/>
                <a:cs typeface="Rubik Medium"/>
                <a:sym typeface="Rubik Medium"/>
              </a:rPr>
              <a:t>International Trade Exploration &amp; Prediction Using Knowledge Graph</a:t>
            </a:r>
            <a:endParaRPr sz="17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87900" y="1368550"/>
            <a:ext cx="2582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ubik Medium"/>
                <a:ea typeface="Rubik Medium"/>
                <a:cs typeface="Rubik Medium"/>
                <a:sym typeface="Rubik Medium"/>
              </a:rPr>
              <a:t>KG construction</a:t>
            </a:r>
            <a:endParaRPr sz="15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International trade of countries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FTA (Free Trade Agreements)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Countries’ economic &amp; population information </a:t>
            </a:r>
            <a:endParaRPr sz="11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3851595" y="3306039"/>
            <a:ext cx="4808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540" y="3139658"/>
            <a:ext cx="627078" cy="41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71" name="Google Shape;71;p14"/>
          <p:cNvGraphicFramePr/>
          <p:nvPr/>
        </p:nvGraphicFramePr>
        <p:xfrm>
          <a:off x="4292333" y="3151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{CC16721C-4579-4D3B-8CEE-E0DA3B83D32F}</a:tableStyleId>
              </a:tblPr>
              <a:tblGrid>
                <a:gridCol w="750475"/>
                <a:gridCol w="741850"/>
                <a:gridCol w="750475"/>
                <a:gridCol w="750475"/>
                <a:gridCol w="750475"/>
              </a:tblGrid>
              <a:tr h="16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2008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2009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2010 (FTA)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2011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2012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$35.5B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$28B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$36.7B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$41.8B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$40.1B</a:t>
                      </a:r>
                      <a:endParaRPr sz="900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2" name="Google Shape;72;p14"/>
          <p:cNvCxnSpPr/>
          <p:nvPr/>
        </p:nvCxnSpPr>
        <p:spPr>
          <a:xfrm>
            <a:off x="3851595" y="3818850"/>
            <a:ext cx="4808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73" name="Google Shape;73;p14"/>
          <p:cNvGraphicFramePr/>
          <p:nvPr/>
        </p:nvGraphicFramePr>
        <p:xfrm>
          <a:off x="4292333" y="36516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{CC16721C-4579-4D3B-8CEE-E0DA3B83D32F}</a:tableStyleId>
              </a:tblPr>
              <a:tblGrid>
                <a:gridCol w="750475"/>
                <a:gridCol w="741850"/>
                <a:gridCol w="750475"/>
                <a:gridCol w="750475"/>
                <a:gridCol w="750475"/>
              </a:tblGrid>
              <a:tr h="16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2002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2003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2004 (FTA)</a:t>
                      </a:r>
                      <a:endParaRPr sz="900"/>
                    </a:p>
                  </a:txBody>
                  <a:tcPr marT="0" marB="0" marR="0" marL="0" anchor="b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2005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2006</a:t>
                      </a:r>
                      <a:endParaRPr sz="900"/>
                    </a:p>
                  </a:txBody>
                  <a:tcPr marT="0" marB="0" marR="0" marL="0" anchor="b"/>
                </a:tc>
              </a:tr>
              <a:tr h="1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$15.4B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</a:t>
                      </a:r>
                      <a:r>
                        <a:rPr lang="en" sz="900"/>
                        <a:t>16.5B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$18.4B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$</a:t>
                      </a:r>
                      <a:r>
                        <a:rPr lang="en" sz="900"/>
                        <a:t>18.7B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$</a:t>
                      </a:r>
                      <a:r>
                        <a:rPr lang="en" sz="900"/>
                        <a:t>24.6B</a:t>
                      </a:r>
                      <a:endParaRPr sz="900"/>
                    </a:p>
                  </a:txBody>
                  <a:tcPr marT="0" marB="0" marR="0" marL="0" anchor="b"/>
                </a:tc>
              </a:tr>
            </a:tbl>
          </a:graphicData>
        </a:graphic>
      </p:graphicFrame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545" y="3600321"/>
            <a:ext cx="627075" cy="41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75" name="Google Shape;75;p14"/>
          <p:cNvGraphicFramePr/>
          <p:nvPr/>
        </p:nvGraphicFramePr>
        <p:xfrm>
          <a:off x="4292333" y="4123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{CC16721C-4579-4D3B-8CEE-E0DA3B83D32F}</a:tableStyleId>
              </a:tblPr>
              <a:tblGrid>
                <a:gridCol w="748750"/>
                <a:gridCol w="748750"/>
                <a:gridCol w="748750"/>
                <a:gridCol w="748750"/>
                <a:gridCol w="748750"/>
              </a:tblGrid>
              <a:tr h="7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2016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2017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2018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2019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2020</a:t>
                      </a:r>
                      <a:endParaRPr sz="900"/>
                    </a:p>
                  </a:txBody>
                  <a:tcPr marT="0" marB="0" marR="0" marL="0" anchor="b"/>
                </a:tc>
              </a:tr>
              <a:tr h="7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$114B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$127B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$118B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$103B</a:t>
                      </a:r>
                      <a:endParaRPr sz="900"/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$122B</a:t>
                      </a:r>
                      <a:endParaRPr sz="900"/>
                    </a:p>
                  </a:txBody>
                  <a:tcPr marT="0" marB="0" marR="0" marL="0" anchor="b"/>
                </a:tc>
              </a:tr>
            </a:tbl>
          </a:graphicData>
        </a:graphic>
      </p:graphicFrame>
      <p:cxnSp>
        <p:nvCxnSpPr>
          <p:cNvPr id="76" name="Google Shape;76;p14"/>
          <p:cNvCxnSpPr/>
          <p:nvPr/>
        </p:nvCxnSpPr>
        <p:spPr>
          <a:xfrm>
            <a:off x="3851595" y="4274850"/>
            <a:ext cx="4808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545" y="4056422"/>
            <a:ext cx="627076" cy="418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8321670" y="4198650"/>
            <a:ext cx="3486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b="1" sz="1200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6789175" y="2827172"/>
            <a:ext cx="1977600" cy="2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[US Export value over time]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80" name="Google Shape;80;p14"/>
          <p:cNvGraphicFramePr/>
          <p:nvPr/>
        </p:nvGraphicFramePr>
        <p:xfrm>
          <a:off x="504988" y="334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{9B7D2BD3-1E5D-45CD-8C4D-B7D0BBFA8AD7}</a:tableStyleId>
              </a:tblPr>
              <a:tblGrid>
                <a:gridCol w="1247850"/>
                <a:gridCol w="1299800"/>
              </a:tblGrid>
              <a:tr h="3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 amount of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trade in 2021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0" marL="27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22.3 trillion USD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0" marL="27425" anchor="ctr"/>
                </a:tc>
              </a:tr>
              <a:tr h="3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 countries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that actively trade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0" marL="27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~150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0" marL="27425" anchor="ctr"/>
                </a:tc>
              </a:tr>
              <a:tr h="3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 number of 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products traded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0" marL="27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ubik"/>
                          <a:ea typeface="Rubik"/>
                          <a:cs typeface="Rubik"/>
                          <a:sym typeface="Rubik"/>
                        </a:rPr>
                        <a:t>~5200</a:t>
                      </a:r>
                      <a:endParaRPr sz="9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0" marL="27425" anchor="ctr"/>
                </a:tc>
              </a:tr>
            </a:tbl>
          </a:graphicData>
        </a:graphic>
      </p:graphicFrame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80025" y="3107725"/>
            <a:ext cx="25476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∵ The world trade data is massive</a:t>
            </a:r>
            <a:endParaRPr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3270800" y="1368550"/>
            <a:ext cx="54582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ubik Medium"/>
                <a:ea typeface="Rubik Medium"/>
                <a:cs typeface="Rubik Medium"/>
                <a:sym typeface="Rubik Medium"/>
              </a:rPr>
              <a:t>Analyzing, Visualizing and Forecasting using KG</a:t>
            </a:r>
            <a:endParaRPr sz="15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The product manufactured in 1 country is exported to which all countries?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What are the top products traded between countries?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How will the trade value change over time in the near future?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-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How will the trade change when a country reaches FTA with the US?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Rubik"/>
                <a:ea typeface="Rubik"/>
                <a:cs typeface="Rubik"/>
                <a:sym typeface="Rubik"/>
              </a:rPr>
              <a:t>ex&gt; (:Yes)&lt;-[has FTA with US]-(:Country)-[export value is]-&gt;( :$?)</a:t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8188475" y="4014807"/>
            <a:ext cx="505500" cy="162300"/>
          </a:xfrm>
          <a:prstGeom prst="wedgeRectCallout">
            <a:avLst>
              <a:gd fmla="val -13447" name="adj1"/>
              <a:gd fmla="val 110844" name="adj2"/>
            </a:avLst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FTA</a:t>
            </a:r>
            <a:endParaRPr sz="10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369050" y="1293775"/>
            <a:ext cx="853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/>
          <p:nvPr/>
        </p:nvCxnSpPr>
        <p:spPr>
          <a:xfrm>
            <a:off x="3215213" y="1373263"/>
            <a:ext cx="20400" cy="29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19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ExtraBold"/>
                <a:ea typeface="Rubik ExtraBold"/>
                <a:cs typeface="Rubik ExtraBold"/>
                <a:sym typeface="Rubik ExtraBold"/>
              </a:rPr>
              <a:t>Data Source</a:t>
            </a:r>
            <a:endParaRPr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48018" l="0" r="0" t="43458"/>
          <a:stretch/>
        </p:blipFill>
        <p:spPr>
          <a:xfrm>
            <a:off x="0" y="4623924"/>
            <a:ext cx="9144001" cy="51957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 rot="-5400000">
            <a:off x="4258825" y="331850"/>
            <a:ext cx="626700" cy="914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11850" y="886350"/>
            <a:ext cx="3813900" cy="160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World Trade Data 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1. Countries involved in trade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2. Products that they trade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3. Year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4. Import/export trade type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5. Amount of trade in $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6. Countries’ p</a:t>
            </a: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opulation</a:t>
            </a: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and economic information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5237025" y="886350"/>
            <a:ext cx="3299400" cy="18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Worldometer </a:t>
            </a:r>
            <a:r>
              <a:rPr lang="en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(structured)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https://en.wikipedia.org/wiki/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ubik"/>
              <a:buAutoNum type="arabicPeriod"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Yearly population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statistics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511850" y="2740349"/>
            <a:ext cx="3813900" cy="173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OEC </a:t>
            </a:r>
            <a:r>
              <a:rPr lang="en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(Unstructured)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https://oec.world/en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1. Product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(Product (meat of some animal), 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Product sub category (meat), 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product main category 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(animal products))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2. International trade data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5237025" y="2833850"/>
            <a:ext cx="3299400" cy="167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Wikipedia </a:t>
            </a:r>
            <a:r>
              <a:rPr lang="en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(structured)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https://www.worldometers.info/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1. FTA Country list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2. Countries' economic information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(GDP, gini coefficient, </a:t>
            </a:r>
            <a:endParaRPr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human development index, ease-of-doing-business rank)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7">
            <a:alphaModFix/>
          </a:blip>
          <a:srcRect b="0" l="0" r="12556" t="0"/>
          <a:stretch/>
        </p:blipFill>
        <p:spPr>
          <a:xfrm>
            <a:off x="3271500" y="2975975"/>
            <a:ext cx="1224026" cy="105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1275" y="3633530"/>
            <a:ext cx="1334577" cy="9246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1475" y="3333691"/>
            <a:ext cx="1224024" cy="9526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3800" y="1480550"/>
            <a:ext cx="1371601" cy="11498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1" name="Google Shape;101;p15"/>
          <p:cNvCxnSpPr>
            <a:stCxn id="94" idx="1"/>
          </p:cNvCxnSpPr>
          <p:nvPr/>
        </p:nvCxnSpPr>
        <p:spPr>
          <a:xfrm flipH="1">
            <a:off x="4319625" y="1813350"/>
            <a:ext cx="9174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451837" y="1156375"/>
            <a:ext cx="811500" cy="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A</a:t>
            </a: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dd supporting country information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103" name="Google Shape;103;p15"/>
          <p:cNvCxnSpPr/>
          <p:nvPr/>
        </p:nvCxnSpPr>
        <p:spPr>
          <a:xfrm flipH="1">
            <a:off x="4331850" y="2053650"/>
            <a:ext cx="568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" name="Google Shape;104;p15"/>
          <p:cNvCxnSpPr>
            <a:stCxn id="93" idx="2"/>
            <a:endCxn id="95" idx="0"/>
          </p:cNvCxnSpPr>
          <p:nvPr/>
        </p:nvCxnSpPr>
        <p:spPr>
          <a:xfrm>
            <a:off x="2418800" y="2490750"/>
            <a:ext cx="0" cy="2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5" name="Google Shape;105;p15"/>
          <p:cNvCxnSpPr/>
          <p:nvPr/>
        </p:nvCxnSpPr>
        <p:spPr>
          <a:xfrm rot="10800000">
            <a:off x="4906300" y="2049350"/>
            <a:ext cx="0" cy="16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>
            <a:stCxn id="96" idx="1"/>
          </p:cNvCxnSpPr>
          <p:nvPr/>
        </p:nvCxnSpPr>
        <p:spPr>
          <a:xfrm flipH="1">
            <a:off x="4912425" y="3671150"/>
            <a:ext cx="324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19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ExtraBold"/>
                <a:ea typeface="Rubik ExtraBold"/>
                <a:cs typeface="Rubik ExtraBold"/>
                <a:sym typeface="Rubik ExtraBold"/>
              </a:rPr>
              <a:t>Technical Challenge</a:t>
            </a:r>
            <a:endParaRPr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48018" l="0" r="0" t="43458"/>
          <a:stretch/>
        </p:blipFill>
        <p:spPr>
          <a:xfrm>
            <a:off x="0" y="4623924"/>
            <a:ext cx="9144001" cy="519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 rot="-5400000">
            <a:off x="4258825" y="331850"/>
            <a:ext cx="626700" cy="914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20732" l="0" r="0" t="19207"/>
          <a:stretch/>
        </p:blipFill>
        <p:spPr>
          <a:xfrm>
            <a:off x="7436925" y="3200377"/>
            <a:ext cx="1271525" cy="9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125" y="1079355"/>
            <a:ext cx="1202926" cy="71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6"/>
          <p:cNvGrpSpPr/>
          <p:nvPr/>
        </p:nvGrpSpPr>
        <p:grpSpPr>
          <a:xfrm>
            <a:off x="240020" y="840605"/>
            <a:ext cx="692004" cy="626658"/>
            <a:chOff x="7366375" y="1537063"/>
            <a:chExt cx="1417750" cy="1383962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66375" y="1811037"/>
              <a:ext cx="1019775" cy="698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65175" y="2222475"/>
              <a:ext cx="698550" cy="6985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81000"/>
                </a:srgbClr>
              </a:outerShdw>
            </a:effectLst>
          </p:spPr>
        </p:pic>
        <p:pic>
          <p:nvPicPr>
            <p:cNvPr id="119" name="Google Shape;11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65175" y="1537063"/>
              <a:ext cx="718950" cy="718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40025" y="1494625"/>
            <a:ext cx="1513800" cy="2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Data Acquisition</a:t>
            </a:r>
            <a:endParaRPr sz="12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C</a:t>
            </a: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rawling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Scrapy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Beautiful soup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7251888" y="1864330"/>
            <a:ext cx="1762200" cy="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Web App Deployment</a:t>
            </a:r>
            <a:endParaRPr sz="12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Building Streamlit App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6841350" y="1573000"/>
            <a:ext cx="4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6"/>
          <p:cNvCxnSpPr/>
          <p:nvPr/>
        </p:nvCxnSpPr>
        <p:spPr>
          <a:xfrm rot="10800000">
            <a:off x="6846466" y="1566750"/>
            <a:ext cx="6300" cy="23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7030075" y="3547725"/>
            <a:ext cx="7686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End User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125" name="Google Shape;125;p16"/>
          <p:cNvCxnSpPr/>
          <p:nvPr/>
        </p:nvCxnSpPr>
        <p:spPr>
          <a:xfrm flipH="1">
            <a:off x="8220275" y="2437350"/>
            <a:ext cx="6000" cy="6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1982425" y="1494625"/>
            <a:ext cx="1899000" cy="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Ontology</a:t>
            </a: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/Entity Linking</a:t>
            </a:r>
            <a:endParaRPr sz="12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Using various libraries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RLTK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KGTK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RDFLib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WAT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9">
            <a:alphaModFix/>
          </a:blip>
          <a:srcRect b="38825" l="37340" r="33395" t="33572"/>
          <a:stretch/>
        </p:blipFill>
        <p:spPr>
          <a:xfrm>
            <a:off x="2013624" y="932847"/>
            <a:ext cx="597544" cy="4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1510600" y="2571750"/>
            <a:ext cx="2627100" cy="2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ex) </a:t>
            </a: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Dealing with bidirectional and complex relationships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ubik Medium"/>
              <a:buChar char="●"/>
            </a:pPr>
            <a:r>
              <a:rPr lang="en" sz="800">
                <a:latin typeface="Rubik Medium"/>
                <a:ea typeface="Rubik Medium"/>
                <a:cs typeface="Rubik Medium"/>
                <a:sym typeface="Rubik Medium"/>
              </a:rPr>
              <a:t>China imported soybeans from US worth $1B in 2020</a:t>
            </a:r>
            <a:endParaRPr sz="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ubik Medium"/>
              <a:buChar char="●"/>
            </a:pPr>
            <a:r>
              <a:rPr lang="en" sz="800">
                <a:latin typeface="Rubik Medium"/>
                <a:ea typeface="Rubik Medium"/>
                <a:cs typeface="Rubik Medium"/>
                <a:sym typeface="Rubik Medium"/>
              </a:rPr>
              <a:t>US imported soybeans from China worth $0.5B in 2020</a:t>
            </a:r>
            <a:endParaRPr sz="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ubik Medium"/>
              <a:buChar char="●"/>
            </a:pPr>
            <a:r>
              <a:rPr lang="en" sz="800">
                <a:latin typeface="Rubik Medium"/>
                <a:ea typeface="Rubik Medium"/>
                <a:cs typeface="Rubik Medium"/>
                <a:sym typeface="Rubik Medium"/>
              </a:rPr>
              <a:t>China imported soybeans from US worth $1B in 2019</a:t>
            </a:r>
            <a:endParaRPr sz="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ubik Medium"/>
              <a:buChar char="●"/>
            </a:pPr>
            <a:r>
              <a:rPr lang="en" sz="800">
                <a:latin typeface="Rubik Medium"/>
                <a:ea typeface="Rubik Medium"/>
                <a:cs typeface="Rubik Medium"/>
                <a:sym typeface="Rubik Medium"/>
              </a:rPr>
              <a:t>US imported soybeans from China worth $0.5B in 2019</a:t>
            </a:r>
            <a:endParaRPr sz="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ubik Medium"/>
              <a:buChar char="●"/>
            </a:pPr>
            <a:r>
              <a:rPr lang="en" sz="800">
                <a:latin typeface="Rubik Medium"/>
                <a:ea typeface="Rubik Medium"/>
                <a:cs typeface="Rubik Medium"/>
                <a:sym typeface="Rubik Medium"/>
              </a:rPr>
              <a:t>India also imported soybeans from China worth $0.2B in 2020</a:t>
            </a:r>
            <a:endParaRPr sz="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ubik Medium"/>
              <a:buChar char="●"/>
            </a:pPr>
            <a:r>
              <a:rPr lang="en" sz="800">
                <a:latin typeface="Rubik Medium"/>
                <a:ea typeface="Rubik Medium"/>
                <a:cs typeface="Rubik Medium"/>
                <a:sym typeface="Rubik Medium"/>
              </a:rPr>
              <a:t>China also imported soybeans from India worth $0.25B in 2020</a:t>
            </a:r>
            <a:endParaRPr sz="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8050" y="2638055"/>
            <a:ext cx="600236" cy="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4889076" y="3176138"/>
            <a:ext cx="1898400" cy="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Machine Learning</a:t>
            </a:r>
            <a:endParaRPr sz="12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Scikit-learn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NLTK/Topic Modeling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4899025" y="3885450"/>
            <a:ext cx="1812300" cy="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Visualization</a:t>
            </a:r>
            <a:endParaRPr sz="12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NetworkX (Graph Viz)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Plotly (Data Viz)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1850" y="980641"/>
            <a:ext cx="768723" cy="363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/>
          <p:nvPr/>
        </p:nvCxnSpPr>
        <p:spPr>
          <a:xfrm rot="10800000">
            <a:off x="6520366" y="3267425"/>
            <a:ext cx="332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 rot="10800000">
            <a:off x="6520366" y="3952775"/>
            <a:ext cx="332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5" name="Google Shape;135;p16"/>
          <p:cNvCxnSpPr/>
          <p:nvPr/>
        </p:nvCxnSpPr>
        <p:spPr>
          <a:xfrm flipH="1" rot="10800000">
            <a:off x="3832659" y="1563476"/>
            <a:ext cx="9615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6"/>
          <p:cNvCxnSpPr/>
          <p:nvPr/>
        </p:nvCxnSpPr>
        <p:spPr>
          <a:xfrm flipH="1" rot="10800000">
            <a:off x="1555575" y="1597375"/>
            <a:ext cx="3324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4845151" y="1451225"/>
            <a:ext cx="1234800" cy="4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 Medium"/>
                <a:ea typeface="Rubik Medium"/>
                <a:cs typeface="Rubik Medium"/>
                <a:sym typeface="Rubik Medium"/>
              </a:rPr>
              <a:t>KG Deployment</a:t>
            </a:r>
            <a:endParaRPr sz="12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Neo4J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 Medium"/>
              <a:buChar char="-"/>
            </a:pPr>
            <a:r>
              <a:rPr lang="en" sz="1000">
                <a:latin typeface="Rubik Medium"/>
                <a:ea typeface="Rubik Medium"/>
                <a:cs typeface="Rubik Medium"/>
                <a:sym typeface="Rubik Medium"/>
              </a:rPr>
              <a:t>Jena</a:t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138" name="Google Shape;138;p16"/>
          <p:cNvCxnSpPr/>
          <p:nvPr/>
        </p:nvCxnSpPr>
        <p:spPr>
          <a:xfrm flipH="1" rot="10800000">
            <a:off x="4438150" y="2234600"/>
            <a:ext cx="6300" cy="17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6"/>
          <p:cNvCxnSpPr/>
          <p:nvPr/>
        </p:nvCxnSpPr>
        <p:spPr>
          <a:xfrm rot="10800000">
            <a:off x="4432775" y="3267425"/>
            <a:ext cx="332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0" name="Google Shape;140;p16"/>
          <p:cNvCxnSpPr/>
          <p:nvPr/>
        </p:nvCxnSpPr>
        <p:spPr>
          <a:xfrm rot="10800000">
            <a:off x="4432775" y="3952775"/>
            <a:ext cx="332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1" name="Google Shape;141;p16"/>
          <p:cNvCxnSpPr/>
          <p:nvPr/>
        </p:nvCxnSpPr>
        <p:spPr>
          <a:xfrm rot="10800000">
            <a:off x="4444175" y="2240850"/>
            <a:ext cx="7680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6"/>
          <p:cNvCxnSpPr/>
          <p:nvPr/>
        </p:nvCxnSpPr>
        <p:spPr>
          <a:xfrm flipH="1">
            <a:off x="5205867" y="1966275"/>
            <a:ext cx="63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